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63" r:id="rId6"/>
    <p:sldId id="264" r:id="rId7"/>
    <p:sldId id="268" r:id="rId8"/>
    <p:sldId id="265" r:id="rId9"/>
    <p:sldId id="269" r:id="rId10"/>
    <p:sldId id="266" r:id="rId11"/>
    <p:sldId id="267" r:id="rId12"/>
    <p:sldId id="270" r:id="rId13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37" autoAdjust="0"/>
    <p:restoredTop sz="94610" autoAdjust="0"/>
  </p:normalViewPr>
  <p:slideViewPr>
    <p:cSldViewPr snapToGrid="0" snapToObjects="1">
      <p:cViewPr varScale="1">
        <p:scale>
          <a:sx n="99" d="100"/>
          <a:sy n="99" d="100"/>
        </p:scale>
        <p:origin x="192" y="288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90E16-AA75-4DA2-A377-935D9C2FC164}" type="datetimeFigureOut">
              <a:rPr lang="en-GB" smtClean="0"/>
              <a:t>21/03/2025</a:t>
            </a:fld>
            <a:endParaRPr lang="en-GB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GB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DB5BD9-29E5-4499-B3C9-3441B423D7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8635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ADB2F-387F-C946-A149-F96B18D30C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D56F1A-301D-15E1-6589-BA51AB58B4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30646D-8FA0-F699-1AE2-91947D8652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94FB1-EBE6-1671-4623-546F5944E2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91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2FC46-DEB7-529D-5D4B-EFB1CC05B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8A3EBF-A512-AABF-305E-FFE1868DA5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2B9672-2342-ED34-705A-511E3060BB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A6A95A-2D8B-B25B-533A-9E47D6D82E2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067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FC9AA4-CBBA-467A-3E47-675C446CA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89BDCB-7B20-DDFE-CAE1-CFA314D198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949206-31C8-9381-674C-035640771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6456F6-1DE8-C6EB-246D-55CAFC63B6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8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8D159-B233-133D-04A6-0CD02A308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BE5945-BA81-4D02-575A-A2C33EB9F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62E69B-E69E-BF23-EC22-164147CE6B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CEA7D-8D3A-1D18-20FB-472234ADC4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49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746DC-2047-0ABE-E852-97661018E7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88F736-8CE1-A5C3-F664-942654510E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BD92A-71FC-0745-8763-A7D04F7526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FB37C-6214-1DD5-2035-640A9FB70D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118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367DD3-17A3-E4D8-651D-E08BDD935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97F21E-7F9E-B455-A81E-EC11C56097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5A557-F434-AD18-806C-5ED529207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98982-61CB-67DB-874A-339BF748F4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84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D5605-C02C-855D-7936-75E8FCC76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8C6FAF-4548-B5FE-DD73-BC8C496AB6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765275-34AF-FB72-D39E-1EC012582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B01A3-D953-502F-9870-A848DCDCAC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68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1B100-F0B2-6A1E-5C5F-C830FC978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C3A054-EE5C-CFFB-4D4D-17446AA6F3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B861C1-82A5-1EF9-7472-E2A76548A1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2AB66-6432-524B-8744-0D3BBB9BF0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92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DEA7F7-654B-3A90-688F-5D21C6320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831B32-1D52-9CDB-98F2-868186F38F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960C3A-E919-EFD4-D94B-BC9FD65A84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4B044-BBDE-FEC3-ECDB-B2DEDF7533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14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t.me/foodscanner_bo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Kaparya/FoodScann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mader/food41?ref=labellerr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hyperlink" Target="https://chopnlearn.github.io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universe.roboflow.com/fooddetection-htdbb/food-detection-dataset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ultralytics.com/models/yolov8/" TargetMode="External"/><Relationship Id="rId3" Type="http://schemas.openxmlformats.org/officeDocument/2006/relationships/image" Target="../media/image5.jpe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cs.ultralytics.com/models/rtdetr/#overview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docs.ultralytics.com/models/yolo11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01434"/>
            <a:ext cx="74690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Расчет БЖУ блюда по фото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03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Разработка телеграм-бота для анализа изображений блюд и расчета БЖУ.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94823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Box 7"/>
          <p:cNvSpPr txBox="1"/>
          <p:nvPr/>
        </p:nvSpPr>
        <p:spPr>
          <a:xfrm>
            <a:off x="10493778" y="7478951"/>
            <a:ext cx="3848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Канделов Дамир Русланович 22ПИ-1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631B915-00DF-335F-4B81-1A63A910E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182C2CF-8451-6DD5-1C31-D14AEE7B25B0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Итоговые результаты</a:t>
            </a: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 </a:t>
            </a: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моделей</a:t>
            </a:r>
            <a:endParaRPr lang="en-US" sz="32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0FA5D742-4EC5-F1C8-077A-60FD8848A071}"/>
              </a:ext>
            </a:extLst>
          </p:cNvPr>
          <p:cNvSpPr/>
          <p:nvPr/>
        </p:nvSpPr>
        <p:spPr>
          <a:xfrm>
            <a:off x="2801667" y="1342152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28B318-5BFF-34AA-7F2A-247702177650}"/>
              </a:ext>
            </a:extLst>
          </p:cNvPr>
          <p:cNvSpPr txBox="1"/>
          <p:nvPr/>
        </p:nvSpPr>
        <p:spPr>
          <a:xfrm>
            <a:off x="912317" y="2247814"/>
            <a:ext cx="2126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Train metrics</a:t>
            </a:r>
          </a:p>
          <a:p>
            <a:r>
              <a:rPr lang="en-GB" dirty="0"/>
              <a:t>'precision': 0.40 </a:t>
            </a:r>
          </a:p>
          <a:p>
            <a:r>
              <a:rPr lang="en-GB" dirty="0"/>
              <a:t>'recall': 0.42,</a:t>
            </a:r>
          </a:p>
          <a:p>
            <a:r>
              <a:rPr lang="en-GB" dirty="0"/>
              <a:t>'</a:t>
            </a:r>
            <a:r>
              <a:rPr lang="en-GB" dirty="0" err="1"/>
              <a:t>iou</a:t>
            </a:r>
            <a:r>
              <a:rPr lang="en-GB" dirty="0"/>
              <a:t>': 0.41</a:t>
            </a:r>
          </a:p>
          <a:p>
            <a:r>
              <a:rPr lang="en-GB" b="1" dirty="0"/>
              <a:t>Test metrics </a:t>
            </a:r>
          </a:p>
          <a:p>
            <a:r>
              <a:rPr lang="en-GB" dirty="0"/>
              <a:t>'precision’: 0.31</a:t>
            </a:r>
          </a:p>
          <a:p>
            <a:r>
              <a:rPr lang="en-GB" dirty="0"/>
              <a:t>'recall': 0.34</a:t>
            </a:r>
          </a:p>
          <a:p>
            <a:r>
              <a:rPr lang="en-GB" dirty="0"/>
              <a:t>'</a:t>
            </a:r>
            <a:r>
              <a:rPr lang="en-GB" dirty="0" err="1"/>
              <a:t>iou</a:t>
            </a:r>
            <a:r>
              <a:rPr lang="en-GB" dirty="0"/>
              <a:t>': 0.39</a:t>
            </a:r>
            <a:endParaRPr lang="en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019C25-518C-7E0F-CFC5-31187F59C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835" y="2253738"/>
            <a:ext cx="3211532" cy="32115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D37371-690C-FBB2-4300-ED400C21C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7" y="4711393"/>
            <a:ext cx="3002232" cy="30022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23B739-D77E-355A-A7EE-D07EECD6B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792033"/>
            <a:ext cx="6948767" cy="2609943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32B53992-AD36-967F-6B43-DF49B68F2598}"/>
              </a:ext>
            </a:extLst>
          </p:cNvPr>
          <p:cNvSpPr/>
          <p:nvPr/>
        </p:nvSpPr>
        <p:spPr>
          <a:xfrm>
            <a:off x="12354449" y="7138332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2B834-7BD0-5BC3-4202-1AC2123DC636}"/>
              </a:ext>
            </a:extLst>
          </p:cNvPr>
          <p:cNvSpPr txBox="1"/>
          <p:nvPr/>
        </p:nvSpPr>
        <p:spPr>
          <a:xfrm>
            <a:off x="12006462" y="4160593"/>
            <a:ext cx="2126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Train metrics  </a:t>
            </a:r>
            <a:r>
              <a:rPr lang="en-GB" dirty="0"/>
              <a:t>'precision': 0.06, 'recall’: 0.05,</a:t>
            </a:r>
          </a:p>
          <a:p>
            <a:r>
              <a:rPr lang="en-GB" dirty="0"/>
              <a:t>'</a:t>
            </a:r>
            <a:r>
              <a:rPr lang="en-GB" dirty="0" err="1"/>
              <a:t>iou</a:t>
            </a:r>
            <a:r>
              <a:rPr lang="en-GB" dirty="0"/>
              <a:t>': 0.09</a:t>
            </a:r>
          </a:p>
          <a:p>
            <a:r>
              <a:rPr lang="en-GB" b="1" dirty="0"/>
              <a:t>Test metrics </a:t>
            </a:r>
            <a:r>
              <a:rPr lang="en-GB" dirty="0"/>
              <a:t>'precision’: 0.05,</a:t>
            </a:r>
          </a:p>
          <a:p>
            <a:r>
              <a:rPr lang="en-GB" dirty="0"/>
              <a:t>'recall': 0.05,</a:t>
            </a:r>
          </a:p>
          <a:p>
            <a:r>
              <a:rPr lang="en-GB" dirty="0"/>
              <a:t>'</a:t>
            </a:r>
            <a:r>
              <a:rPr lang="en-GB" dirty="0" err="1"/>
              <a:t>iou</a:t>
            </a:r>
            <a:r>
              <a:rPr lang="en-GB" dirty="0"/>
              <a:t>': 0.10</a:t>
            </a:r>
            <a:endParaRPr lang="en-RU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55BE29-AA1E-2642-0FCD-030F486B27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069" y="4259447"/>
            <a:ext cx="3454178" cy="345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634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637F076-B800-9EBE-E17B-37507D2FC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AE4E35B-263B-FD60-75D9-9ECD9CEB3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541" y="338977"/>
            <a:ext cx="3032754" cy="4764875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6236239-BEAB-DA46-47DC-491AF1149B63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Telegram bot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AD98E7-8C91-8251-6B00-37C99B53D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003" y="338978"/>
            <a:ext cx="3031636" cy="4764875"/>
          </a:xfrm>
          <a:prstGeom prst="rect">
            <a:avLst/>
          </a:prstGeom>
          <a:effectLst>
            <a:softEdge rad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4F677E-2E91-FB7F-91E9-49E0364DCDE3}"/>
              </a:ext>
            </a:extLst>
          </p:cNvPr>
          <p:cNvSpPr txBox="1"/>
          <p:nvPr/>
        </p:nvSpPr>
        <p:spPr>
          <a:xfrm>
            <a:off x="630496" y="2246242"/>
            <a:ext cx="3901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Был написан</a:t>
            </a:r>
            <a:r>
              <a:rPr lang="en-US" dirty="0"/>
              <a:t> telegram bot, </a:t>
            </a:r>
            <a:r>
              <a:rPr lang="ru-RU" dirty="0"/>
              <a:t>который использует нашу лучшую модель</a:t>
            </a:r>
            <a:endParaRPr lang="en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AF0B25-8729-FC1C-FF96-B1954431282A}"/>
              </a:ext>
            </a:extLst>
          </p:cNvPr>
          <p:cNvSpPr txBox="1"/>
          <p:nvPr/>
        </p:nvSpPr>
        <p:spPr>
          <a:xfrm>
            <a:off x="630495" y="3183834"/>
            <a:ext cx="39017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/>
              <a:t>Ввод:</a:t>
            </a:r>
          </a:p>
          <a:p>
            <a:pPr algn="just"/>
            <a:r>
              <a:rPr lang="ru-RU" dirty="0"/>
              <a:t>Пользователь отправляет боту фото своего блюда / еды</a:t>
            </a:r>
            <a:endParaRPr lang="en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C4AE06-BB55-EF58-39F0-FEAD5A34B3D0}"/>
              </a:ext>
            </a:extLst>
          </p:cNvPr>
          <p:cNvSpPr txBox="1"/>
          <p:nvPr/>
        </p:nvSpPr>
        <p:spPr>
          <a:xfrm>
            <a:off x="630495" y="4369435"/>
            <a:ext cx="390174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/>
              <a:t>Вывод:</a:t>
            </a:r>
          </a:p>
          <a:p>
            <a:pPr algn="just"/>
            <a:r>
              <a:rPr lang="ru-RU" dirty="0"/>
              <a:t>Пользователь получает: </a:t>
            </a:r>
          </a:p>
          <a:p>
            <a:pPr marL="285750" indent="-285750" algn="just">
              <a:buFontTx/>
              <a:buChar char="-"/>
            </a:pPr>
            <a:r>
              <a:rPr lang="ru-RU" dirty="0"/>
              <a:t>Название блюда, которое предсказала модель</a:t>
            </a:r>
          </a:p>
          <a:p>
            <a:pPr marL="285750" indent="-285750" algn="just">
              <a:buFontTx/>
              <a:buChar char="-"/>
            </a:pPr>
            <a:r>
              <a:rPr lang="ru-RU" dirty="0"/>
              <a:t>Среднее количество БЖУ и калорий на 100г в таком блюде</a:t>
            </a:r>
          </a:p>
          <a:p>
            <a:pPr marL="285750" indent="-285750" algn="just">
              <a:buFontTx/>
              <a:buChar char="-"/>
            </a:pPr>
            <a:r>
              <a:rPr lang="ru-RU" dirty="0"/>
              <a:t>Рассчитанное количество БЖУ и калорий в среднестатистической порции блюда</a:t>
            </a:r>
            <a:endParaRPr lang="en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CACA75-FA5F-F964-FD97-3831452FD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4277" y="3378228"/>
            <a:ext cx="3027744" cy="476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4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47896C9-88C8-55B2-2074-EE957D873F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458E773-71B9-C3D0-E0CA-AE860080F129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Ссылки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06804C-CE50-D54E-5B2A-103538F7A0AC}"/>
              </a:ext>
            </a:extLst>
          </p:cNvPr>
          <p:cNvSpPr txBox="1"/>
          <p:nvPr/>
        </p:nvSpPr>
        <p:spPr>
          <a:xfrm>
            <a:off x="1004552" y="1687132"/>
            <a:ext cx="2787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TG bot: </a:t>
            </a:r>
            <a:r>
              <a:rPr lang="en-US" u="sng" dirty="0">
                <a:hlinkClick r:id="rId3"/>
              </a:rPr>
              <a:t>@</a:t>
            </a:r>
            <a:r>
              <a:rPr lang="en-US" u="sng" dirty="0" err="1">
                <a:hlinkClick r:id="rId3"/>
              </a:rPr>
              <a:t>foodscanner_bot</a:t>
            </a:r>
            <a:r>
              <a:rPr lang="en-US" u="sng" dirty="0">
                <a:hlinkClick r:id="rId3"/>
              </a:rPr>
              <a:t> </a:t>
            </a:r>
            <a:endParaRPr lang="en-RU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55325C-C4E2-010E-BE78-4D7AB9BECF14}"/>
              </a:ext>
            </a:extLst>
          </p:cNvPr>
          <p:cNvSpPr txBox="1"/>
          <p:nvPr/>
        </p:nvSpPr>
        <p:spPr>
          <a:xfrm>
            <a:off x="1004552" y="2292440"/>
            <a:ext cx="4875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/>
              <a:t>Github: </a:t>
            </a:r>
            <a:r>
              <a:rPr lang="en-GB" dirty="0">
                <a:hlinkClick r:id="rId4"/>
              </a:rPr>
              <a:t>https://</a:t>
            </a:r>
            <a:r>
              <a:rPr lang="en-GB" dirty="0" err="1">
                <a:hlinkClick r:id="rId4"/>
              </a:rPr>
              <a:t>github.com</a:t>
            </a:r>
            <a:r>
              <a:rPr lang="en-GB" dirty="0">
                <a:hlinkClick r:id="rId4"/>
              </a:rPr>
              <a:t>/</a:t>
            </a:r>
            <a:r>
              <a:rPr lang="en-GB" dirty="0" err="1">
                <a:hlinkClick r:id="rId4"/>
              </a:rPr>
              <a:t>Kaparya</a:t>
            </a:r>
            <a:r>
              <a:rPr lang="en-GB" dirty="0">
                <a:hlinkClick r:id="rId4"/>
              </a:rPr>
              <a:t>/</a:t>
            </a:r>
            <a:r>
              <a:rPr lang="en-GB" dirty="0" err="1">
                <a:hlinkClick r:id="rId4"/>
              </a:rPr>
              <a:t>FoodScanner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767915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Постановка задачи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Задача: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Создать бота, который анализирует изображения блюд и рассчитывает их БЖУ (белки, жиры, углеводы), а также калорийность.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Функционал: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Пользователь отправляет боту фотографию блюда, бот анализирует ее и предоставляет информацию о его питательной ценности.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Поиск датасета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206CBA-EBCA-F3FC-9C8B-92513E54E379}"/>
              </a:ext>
            </a:extLst>
          </p:cNvPr>
          <p:cNvSpPr txBox="1"/>
          <p:nvPr/>
        </p:nvSpPr>
        <p:spPr>
          <a:xfrm>
            <a:off x="1858617" y="5955040"/>
            <a:ext cx="109388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Нашли датасеты для классификации изображений: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Food-101 – </a:t>
            </a:r>
            <a:r>
              <a:rPr lang="ru-RU" dirty="0"/>
              <a:t>датасет 2014 года, один из самых основных для классификации блюд: </a:t>
            </a:r>
            <a:r>
              <a:rPr lang="ru-RU" dirty="0">
                <a:hlinkClick r:id="rId3"/>
              </a:rPr>
              <a:t>ссылка</a:t>
            </a:r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/>
              <a:t>Датасет из статьи 2023 года «</a:t>
            </a:r>
            <a:r>
              <a:rPr lang="en-GB" b="1" i="0" u="none" strike="noStrike" dirty="0">
                <a:solidFill>
                  <a:srgbClr val="363636"/>
                </a:solidFill>
                <a:effectLst/>
                <a:latin typeface="Google Sans"/>
              </a:rPr>
              <a:t>Chop &amp; Learn: Recognizing and Generating Object-State Compositions</a:t>
            </a:r>
            <a:r>
              <a:rPr lang="ru-RU" b="1" i="0" u="none" strike="noStrike" dirty="0">
                <a:solidFill>
                  <a:srgbClr val="363636"/>
                </a:solidFill>
                <a:effectLst/>
                <a:latin typeface="Google Sans"/>
              </a:rPr>
              <a:t>»</a:t>
            </a:r>
            <a:r>
              <a:rPr lang="ru-RU" dirty="0"/>
              <a:t>: </a:t>
            </a:r>
            <a:r>
              <a:rPr lang="ru-RU" dirty="0">
                <a:hlinkClick r:id="rId4"/>
              </a:rPr>
              <a:t>ссылка</a:t>
            </a:r>
            <a:endParaRPr lang="en-GB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8F3C98E-2F4F-C509-0A62-9F73397AB6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852" y="1634663"/>
            <a:ext cx="11352695" cy="38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98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ADD03A7-18C9-D61B-F624-FC9901253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C05B36C-C5B8-80D9-4697-9B8444304CA2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Поиск датасета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CBF0C-FABC-7FE0-E6A7-64D15E65B3A3}"/>
              </a:ext>
            </a:extLst>
          </p:cNvPr>
          <p:cNvSpPr txBox="1"/>
          <p:nvPr/>
        </p:nvSpPr>
        <p:spPr>
          <a:xfrm>
            <a:off x="874644" y="2007704"/>
            <a:ext cx="1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Проблема</a:t>
            </a:r>
            <a:endParaRPr lang="en-RU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A906F1-1526-7D77-D78D-59E8CD65CB2A}"/>
              </a:ext>
            </a:extLst>
          </p:cNvPr>
          <p:cNvSpPr txBox="1"/>
          <p:nvPr/>
        </p:nvSpPr>
        <p:spPr>
          <a:xfrm>
            <a:off x="874644" y="2377036"/>
            <a:ext cx="67188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В задаче классификации мы сможем относить изображение только к 1 классу! </a:t>
            </a:r>
          </a:p>
          <a:p>
            <a:pPr algn="just"/>
            <a:r>
              <a:rPr lang="ru-RU" dirty="0"/>
              <a:t>Наша же задача – правильно выделять все классы еды, которые есть на фото</a:t>
            </a:r>
            <a:endParaRPr lang="en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0661C1-1F47-F329-878E-143957FB496A}"/>
              </a:ext>
            </a:extLst>
          </p:cNvPr>
          <p:cNvSpPr txBox="1"/>
          <p:nvPr/>
        </p:nvSpPr>
        <p:spPr>
          <a:xfrm>
            <a:off x="874644" y="3864920"/>
            <a:ext cx="1083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Решение</a:t>
            </a:r>
            <a:endParaRPr lang="en-RU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9B90AB-131F-B6F2-97B1-9885D5C19E2A}"/>
              </a:ext>
            </a:extLst>
          </p:cNvPr>
          <p:cNvSpPr txBox="1"/>
          <p:nvPr/>
        </p:nvSpPr>
        <p:spPr>
          <a:xfrm>
            <a:off x="874644" y="4234252"/>
            <a:ext cx="6718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Будем обучать и использовать модели для задачи </a:t>
            </a:r>
            <a:r>
              <a:rPr lang="ru-RU" b="1" dirty="0"/>
              <a:t>Детекции</a:t>
            </a:r>
            <a:r>
              <a:rPr lang="ru-RU" dirty="0"/>
              <a:t> на изображении</a:t>
            </a:r>
            <a:endParaRPr lang="en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6CCB6A-9074-6E04-70DB-E66F696FE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863" y="1822444"/>
            <a:ext cx="6046241" cy="45847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76970F0-1D12-E1AF-2C79-60D0D97B15E8}"/>
              </a:ext>
            </a:extLst>
          </p:cNvPr>
          <p:cNvSpPr txBox="1"/>
          <p:nvPr/>
        </p:nvSpPr>
        <p:spPr>
          <a:xfrm>
            <a:off x="874644" y="5168138"/>
            <a:ext cx="957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Датасет</a:t>
            </a:r>
            <a:endParaRPr lang="en-RU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A1FF92-D846-F44C-3985-A11558BD546E}"/>
              </a:ext>
            </a:extLst>
          </p:cNvPr>
          <p:cNvSpPr txBox="1"/>
          <p:nvPr/>
        </p:nvSpPr>
        <p:spPr>
          <a:xfrm>
            <a:off x="874644" y="5568662"/>
            <a:ext cx="67188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Нашел уже существующий датасет на </a:t>
            </a:r>
            <a:r>
              <a:rPr lang="en-US" dirty="0">
                <a:hlinkClick r:id="rId4"/>
              </a:rPr>
              <a:t>roboflow</a:t>
            </a:r>
            <a:r>
              <a:rPr lang="ru-RU" dirty="0"/>
              <a:t> и </a:t>
            </a:r>
            <a:r>
              <a:rPr lang="en-US" dirty="0"/>
              <a:t> </a:t>
            </a:r>
            <a:r>
              <a:rPr lang="ru-RU" dirty="0"/>
              <a:t>немного дополнил его своими изображениями.</a:t>
            </a:r>
          </a:p>
          <a:p>
            <a:pPr algn="just"/>
            <a:endParaRPr lang="ru-RU" dirty="0"/>
          </a:p>
          <a:p>
            <a:pPr algn="just"/>
            <a:r>
              <a:rPr lang="ru-RU" dirty="0"/>
              <a:t>Все изображения 640х640</a:t>
            </a:r>
          </a:p>
        </p:txBody>
      </p:sp>
    </p:spTree>
    <p:extLst>
      <p:ext uri="{BB962C8B-B14F-4D97-AF65-F5344CB8AC3E}">
        <p14:creationId xmlns:p14="http://schemas.microsoft.com/office/powerpoint/2010/main" val="117996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E3F361F-7AF6-6F0D-4874-3FED70061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020F334-0C20-1095-4259-50A9AC21152A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Подбор моделей</a:t>
            </a: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D9A506-8AC0-4848-2D49-9272052BB54F}"/>
              </a:ext>
            </a:extLst>
          </p:cNvPr>
          <p:cNvSpPr txBox="1"/>
          <p:nvPr/>
        </p:nvSpPr>
        <p:spPr>
          <a:xfrm>
            <a:off x="914400" y="1118607"/>
            <a:ext cx="12513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качестве моделей для дообучения и сравнения выбрал </a:t>
            </a:r>
            <a:r>
              <a:rPr lang="ru-RU" b="1" dirty="0"/>
              <a:t>архитектуру </a:t>
            </a:r>
            <a:r>
              <a:rPr lang="en-US" b="1" dirty="0"/>
              <a:t>YOLO</a:t>
            </a:r>
            <a:r>
              <a:rPr lang="ru-RU" b="1" dirty="0"/>
              <a:t> (</a:t>
            </a:r>
            <a:r>
              <a:rPr lang="en-US" b="1" dirty="0"/>
              <a:t>You Only Look Once) </a:t>
            </a:r>
            <a:r>
              <a:rPr lang="en-US" dirty="0"/>
              <a:t>– </a:t>
            </a:r>
            <a:r>
              <a:rPr lang="ru-RU" dirty="0"/>
              <a:t>базовая архитектура в настоящее время для детекции на изображениях</a:t>
            </a:r>
            <a:endParaRPr lang="en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205FF9-3A95-A81F-B1DF-D30EE1C72E44}"/>
              </a:ext>
            </a:extLst>
          </p:cNvPr>
          <p:cNvSpPr txBox="1"/>
          <p:nvPr/>
        </p:nvSpPr>
        <p:spPr>
          <a:xfrm>
            <a:off x="914400" y="1939224"/>
            <a:ext cx="12513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Выбранные модели: </a:t>
            </a:r>
          </a:p>
          <a:p>
            <a:endParaRPr lang="en-RU" dirty="0"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155BE695-256E-8818-0771-047A436528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440430"/>
            <a:ext cx="3939024" cy="2478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D7B304-C225-D4C2-8921-6E76301D0EBE}"/>
              </a:ext>
            </a:extLst>
          </p:cNvPr>
          <p:cNvSpPr txBox="1"/>
          <p:nvPr/>
        </p:nvSpPr>
        <p:spPr>
          <a:xfrm>
            <a:off x="914400" y="4966937"/>
            <a:ext cx="163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>
                <a:solidFill>
                  <a:srgbClr val="00B05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 11</a:t>
            </a:r>
            <a:r>
              <a:rPr lang="en-RU" dirty="0">
                <a:solidFill>
                  <a:srgbClr val="00B050"/>
                </a:solidFill>
              </a:rPr>
              <a:t> (2024)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ED913F-218B-3E75-A97E-9A6348A14420}"/>
              </a:ext>
            </a:extLst>
          </p:cNvPr>
          <p:cNvSpPr txBox="1"/>
          <p:nvPr/>
        </p:nvSpPr>
        <p:spPr>
          <a:xfrm>
            <a:off x="914400" y="5341742"/>
            <a:ext cx="39390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/>
              <a:t>Новейшая модель от </a:t>
            </a:r>
            <a:r>
              <a:rPr lang="en-US" sz="1400" dirty="0" err="1"/>
              <a:t>ultralytics</a:t>
            </a:r>
            <a:r>
              <a:rPr lang="en-US" sz="1400" dirty="0"/>
              <a:t>. YOLO11 </a:t>
            </a:r>
            <a:r>
              <a:rPr lang="ru-RU" sz="1400" dirty="0"/>
              <a:t>вносит значительные улучшения в архитектуру и методы обучения, что делает его универсальным выбором для широкого спектра задач компьютерного зрения.</a:t>
            </a:r>
            <a:endParaRPr lang="en-RU" sz="1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06A2580-B83B-B7CC-85E4-0DE2C8CC92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5899" y="3002139"/>
            <a:ext cx="3939024" cy="571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C37FAE-F304-A2F2-52DB-FACB3944FD2C}"/>
              </a:ext>
            </a:extLst>
          </p:cNvPr>
          <p:cNvSpPr txBox="1"/>
          <p:nvPr/>
        </p:nvSpPr>
        <p:spPr>
          <a:xfrm>
            <a:off x="5655899" y="3899878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>
                <a:solidFill>
                  <a:srgbClr val="FF00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RT-DETR</a:t>
            </a:r>
            <a:endParaRPr lang="en-RU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269B20-5641-D07B-D54A-D82E286C1BBC}"/>
              </a:ext>
            </a:extLst>
          </p:cNvPr>
          <p:cNvSpPr txBox="1"/>
          <p:nvPr/>
        </p:nvSpPr>
        <p:spPr>
          <a:xfrm>
            <a:off x="5655899" y="4269210"/>
            <a:ext cx="393902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solidFill>
                  <a:srgbClr val="333333"/>
                </a:solidFill>
                <a:latin typeface="YS Text"/>
              </a:rPr>
              <a:t>М</a:t>
            </a:r>
            <a:r>
              <a:rPr lang="ru-RU" sz="1400" b="0" i="0" u="none" strike="noStrike" dirty="0">
                <a:solidFill>
                  <a:srgbClr val="333333"/>
                </a:solidFill>
                <a:effectLst/>
                <a:latin typeface="YS Text"/>
              </a:rPr>
              <a:t>одель обнаружения объектов в реальном времени, разработанная </a:t>
            </a:r>
            <a:r>
              <a:rPr lang="en-GB" sz="1400" b="0" i="0" u="none" strike="noStrike" dirty="0">
                <a:solidFill>
                  <a:srgbClr val="333333"/>
                </a:solidFill>
                <a:effectLst/>
                <a:latin typeface="YS Text"/>
              </a:rPr>
              <a:t>Baidu. </a:t>
            </a:r>
            <a:r>
              <a:rPr lang="ru-RU" sz="1400" b="0" i="0" u="none" strike="noStrike" dirty="0">
                <a:solidFill>
                  <a:srgbClr val="333333"/>
                </a:solidFill>
                <a:effectLst/>
                <a:latin typeface="YS Text"/>
              </a:rPr>
              <a:t>Она построена на архитектуре </a:t>
            </a:r>
            <a:r>
              <a:rPr lang="en-GB" sz="1400" b="0" i="0" u="none" strike="noStrike" dirty="0">
                <a:solidFill>
                  <a:srgbClr val="333333"/>
                </a:solidFill>
                <a:effectLst/>
                <a:latin typeface="YS Text"/>
              </a:rPr>
              <a:t>Transformer </a:t>
            </a:r>
            <a:r>
              <a:rPr lang="ru-RU" sz="1400" b="0" i="0" u="none" strike="noStrike" dirty="0">
                <a:solidFill>
                  <a:srgbClr val="333333"/>
                </a:solidFill>
                <a:effectLst/>
                <a:latin typeface="YS Text"/>
              </a:rPr>
              <a:t>и обеспечивает высокую точность при сохранении производительности в реальном времени.</a:t>
            </a:r>
            <a:endParaRPr lang="en-RU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4AA8A1-6DD4-D2FF-F362-6783F28CB8F7}"/>
              </a:ext>
            </a:extLst>
          </p:cNvPr>
          <p:cNvSpPr txBox="1"/>
          <p:nvPr/>
        </p:nvSpPr>
        <p:spPr>
          <a:xfrm>
            <a:off x="914400" y="6533966"/>
            <a:ext cx="39390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/>
              <a:t>+ Небольшое количество параметров </a:t>
            </a:r>
          </a:p>
          <a:p>
            <a:pPr algn="just"/>
            <a:r>
              <a:rPr lang="ru-RU" sz="1400" dirty="0"/>
              <a:t>      (хватает 32 </a:t>
            </a:r>
            <a:r>
              <a:rPr lang="ru-RU" sz="1400" dirty="0" err="1"/>
              <a:t>гб</a:t>
            </a:r>
            <a:r>
              <a:rPr lang="ru-RU" sz="1400" dirty="0"/>
              <a:t> </a:t>
            </a:r>
            <a:r>
              <a:rPr lang="en-US" sz="1400" dirty="0"/>
              <a:t>MPS</a:t>
            </a:r>
            <a:r>
              <a:rPr lang="ru-RU" sz="1400" dirty="0"/>
              <a:t>) при обучении</a:t>
            </a:r>
          </a:p>
          <a:p>
            <a:pPr algn="just"/>
            <a:r>
              <a:rPr lang="ru-RU" sz="1400" dirty="0"/>
              <a:t>+ Быстрый </a:t>
            </a:r>
            <a:r>
              <a:rPr lang="ru-RU" sz="1400" dirty="0" err="1"/>
              <a:t>инференс</a:t>
            </a:r>
            <a:endParaRPr lang="ru-RU" sz="1400" dirty="0"/>
          </a:p>
          <a:p>
            <a:pPr algn="just"/>
            <a:r>
              <a:rPr lang="ru-RU" sz="1400" dirty="0"/>
              <a:t>+ Понятная документация</a:t>
            </a:r>
          </a:p>
          <a:p>
            <a:pPr algn="just"/>
            <a:r>
              <a:rPr lang="ru-RU" sz="1400" dirty="0"/>
              <a:t>- Долгое обучение на </a:t>
            </a:r>
            <a:r>
              <a:rPr lang="en-US" sz="1400" dirty="0"/>
              <a:t>MPS </a:t>
            </a:r>
            <a:endParaRPr lang="ru-RU" sz="1400" dirty="0"/>
          </a:p>
          <a:p>
            <a:pPr algn="just"/>
            <a:r>
              <a:rPr lang="ru-RU" sz="1400" dirty="0"/>
              <a:t>      (порядка часа на одну эпоху)</a:t>
            </a:r>
          </a:p>
          <a:p>
            <a:pPr algn="just"/>
            <a:endParaRPr lang="en-RU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3B9C32-DDFC-917D-F6C0-2C6BD486FDD8}"/>
              </a:ext>
            </a:extLst>
          </p:cNvPr>
          <p:cNvSpPr txBox="1"/>
          <p:nvPr/>
        </p:nvSpPr>
        <p:spPr>
          <a:xfrm>
            <a:off x="5655899" y="5576037"/>
            <a:ext cx="39390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/>
              <a:t>+ Использование трансформеров</a:t>
            </a:r>
          </a:p>
          <a:p>
            <a:pPr algn="just"/>
            <a:r>
              <a:rPr lang="ru-RU" sz="1400" dirty="0"/>
              <a:t>+ Хорошее качество</a:t>
            </a:r>
          </a:p>
          <a:p>
            <a:pPr algn="just"/>
            <a:r>
              <a:rPr lang="ru-RU" sz="1400" dirty="0"/>
              <a:t>- Слишком большая модель для обучения (не </a:t>
            </a:r>
            <a:r>
              <a:rPr lang="ru-RU" sz="1400" dirty="0" err="1"/>
              <a:t>влазит</a:t>
            </a:r>
            <a:r>
              <a:rPr lang="ru-RU" sz="1400" dirty="0"/>
              <a:t> на 32 </a:t>
            </a:r>
            <a:r>
              <a:rPr lang="ru-RU" sz="1400" dirty="0" err="1"/>
              <a:t>гб</a:t>
            </a:r>
            <a:r>
              <a:rPr lang="ru-RU" sz="1400" dirty="0"/>
              <a:t> </a:t>
            </a:r>
            <a:r>
              <a:rPr lang="en-US" sz="1400" dirty="0"/>
              <a:t>MPS)</a:t>
            </a:r>
            <a:endParaRPr lang="ru-RU" sz="1400" dirty="0"/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Итог: не хватило памяти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C6A6314-399C-D2F2-0832-AD7F2FD2D2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82919" y="2956966"/>
            <a:ext cx="1492249" cy="5715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1E74699-577D-E865-B8BD-AE390A96AFE0}"/>
              </a:ext>
            </a:extLst>
          </p:cNvPr>
          <p:cNvSpPr txBox="1"/>
          <p:nvPr/>
        </p:nvSpPr>
        <p:spPr>
          <a:xfrm>
            <a:off x="10161104" y="3899878"/>
            <a:ext cx="151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>
                <a:solidFill>
                  <a:srgbClr val="00B05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 8</a:t>
            </a:r>
            <a:r>
              <a:rPr lang="en-RU" dirty="0">
                <a:solidFill>
                  <a:srgbClr val="00B050"/>
                </a:solidFill>
              </a:rPr>
              <a:t> (202</a:t>
            </a:r>
            <a:r>
              <a:rPr lang="ru-RU" dirty="0">
                <a:solidFill>
                  <a:srgbClr val="00B050"/>
                </a:solidFill>
              </a:rPr>
              <a:t>3</a:t>
            </a:r>
            <a:r>
              <a:rPr lang="en-RU" dirty="0">
                <a:solidFill>
                  <a:srgbClr val="00B050"/>
                </a:solidFill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55F27C-1092-DDF5-4BA2-90B49092A3E6}"/>
              </a:ext>
            </a:extLst>
          </p:cNvPr>
          <p:cNvSpPr txBox="1"/>
          <p:nvPr/>
        </p:nvSpPr>
        <p:spPr>
          <a:xfrm>
            <a:off x="10161104" y="4274683"/>
            <a:ext cx="39390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400" dirty="0"/>
              <a:t>YOLOv8 </a:t>
            </a:r>
            <a:r>
              <a:rPr lang="ru-RU" sz="1400" dirty="0"/>
              <a:t>был выпущен </a:t>
            </a:r>
            <a:r>
              <a:rPr lang="en-GB" sz="1400" dirty="0" err="1"/>
              <a:t>Ultralytics</a:t>
            </a:r>
            <a:r>
              <a:rPr lang="en-GB" sz="1400" dirty="0"/>
              <a:t> 10 </a:t>
            </a:r>
            <a:r>
              <a:rPr lang="ru-RU" sz="1400" dirty="0"/>
              <a:t>января 2023 года, предлагая передовую производительность с точки зрения точности и скорости. Опираясь на достижения предыдущих версий </a:t>
            </a:r>
            <a:r>
              <a:rPr lang="en-GB" sz="1400" dirty="0"/>
              <a:t>YOLO, YOLOv8 </a:t>
            </a:r>
            <a:r>
              <a:rPr lang="ru-RU" sz="1400" dirty="0"/>
              <a:t>представил новые функции и оптимизации, которые делают его идеальным выбором для различных задач обнаружения объектов в широком спектре приложений.</a:t>
            </a:r>
            <a:endParaRPr lang="en-RU" sz="1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238B9D6-564F-5C5D-DBAE-CF5DC3EBBEDC}"/>
              </a:ext>
            </a:extLst>
          </p:cNvPr>
          <p:cNvSpPr txBox="1"/>
          <p:nvPr/>
        </p:nvSpPr>
        <p:spPr>
          <a:xfrm>
            <a:off x="10161104" y="6174305"/>
            <a:ext cx="39390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400" dirty="0"/>
              <a:t>Плюсы и минусы схожи с </a:t>
            </a:r>
            <a:r>
              <a:rPr lang="en-US" sz="1400" dirty="0"/>
              <a:t>YOLO 11, </a:t>
            </a:r>
            <a:r>
              <a:rPr lang="ru-RU" sz="1400" dirty="0"/>
              <a:t>но это предыдущая версия</a:t>
            </a:r>
          </a:p>
          <a:p>
            <a:pPr algn="just"/>
            <a:endParaRPr lang="en-US" sz="1400" dirty="0"/>
          </a:p>
          <a:p>
            <a:pPr algn="just"/>
            <a:r>
              <a:rPr lang="en-US" sz="1400" dirty="0"/>
              <a:t>+ </a:t>
            </a:r>
            <a:r>
              <a:rPr lang="ru-RU" sz="1400" dirty="0"/>
              <a:t>Более быстрое обучение</a:t>
            </a:r>
            <a:endParaRPr lang="en-RU" sz="1400" dirty="0"/>
          </a:p>
        </p:txBody>
      </p:sp>
    </p:spTree>
    <p:extLst>
      <p:ext uri="{BB962C8B-B14F-4D97-AF65-F5344CB8AC3E}">
        <p14:creationId xmlns:p14="http://schemas.microsoft.com/office/powerpoint/2010/main" val="2831767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B509310-9BDB-A338-34B3-BC4F9A531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22BFCC8-79F0-48EF-5BFB-679C8F0DC7B7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Обучение моделей </a:t>
            </a:r>
            <a:endParaRPr lang="en-US" sz="32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52D26531-5770-FA40-B300-90526DD21AC7}"/>
              </a:ext>
            </a:extLst>
          </p:cNvPr>
          <p:cNvSpPr/>
          <p:nvPr/>
        </p:nvSpPr>
        <p:spPr>
          <a:xfrm>
            <a:off x="12545454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7ADA7-3E23-6967-01F2-C6E5EC013079}"/>
              </a:ext>
            </a:extLst>
          </p:cNvPr>
          <p:cNvSpPr txBox="1"/>
          <p:nvPr/>
        </p:nvSpPr>
        <p:spPr>
          <a:xfrm>
            <a:off x="805070" y="1062061"/>
            <a:ext cx="756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Обучение на </a:t>
            </a:r>
            <a:r>
              <a:rPr lang="ru-RU" b="1" dirty="0"/>
              <a:t>8 эпохах </a:t>
            </a:r>
            <a:r>
              <a:rPr lang="ru-RU" dirty="0"/>
              <a:t>заняло порядка </a:t>
            </a:r>
            <a:r>
              <a:rPr lang="ru-RU" b="1" dirty="0"/>
              <a:t>5-7 часов </a:t>
            </a:r>
            <a:r>
              <a:rPr lang="ru-RU" dirty="0"/>
              <a:t>на нашем датасете на </a:t>
            </a:r>
            <a:r>
              <a:rPr lang="en-US" b="1" dirty="0"/>
              <a:t>MPS</a:t>
            </a:r>
            <a:endParaRPr lang="en-RU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7DA701-F78B-EA75-5F8E-D64D2AC24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00" y="1739561"/>
            <a:ext cx="9701631" cy="24997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98B9376-FD09-D9F2-5DE9-A7E1AB9FB7D5}"/>
              </a:ext>
            </a:extLst>
          </p:cNvPr>
          <p:cNvSpPr txBox="1"/>
          <p:nvPr/>
        </p:nvSpPr>
        <p:spPr>
          <a:xfrm>
            <a:off x="799640" y="3786127"/>
            <a:ext cx="3130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</a:t>
            </a:r>
            <a:r>
              <a:rPr lang="en-RU" b="1" dirty="0"/>
              <a:t>ls_loss</a:t>
            </a:r>
            <a:r>
              <a:rPr lang="en-RU" dirty="0"/>
              <a:t> - </a:t>
            </a:r>
            <a:r>
              <a:rPr lang="ru-RU" dirty="0"/>
              <a:t>метрика, которая показывает количество ошибок в обнаруженных классах объектов</a:t>
            </a:r>
            <a:endParaRPr lang="en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FCDBC5-168B-FABE-6BD3-916915FF0002}"/>
              </a:ext>
            </a:extLst>
          </p:cNvPr>
          <p:cNvSpPr txBox="1"/>
          <p:nvPr/>
        </p:nvSpPr>
        <p:spPr>
          <a:xfrm>
            <a:off x="799640" y="2159042"/>
            <a:ext cx="3130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Dfl</a:t>
            </a:r>
            <a:r>
              <a:rPr lang="en-RU" b="1" dirty="0"/>
              <a:t>_loss</a:t>
            </a:r>
            <a:r>
              <a:rPr lang="en-RU" dirty="0"/>
              <a:t> - </a:t>
            </a:r>
            <a:r>
              <a:rPr lang="ru-RU" dirty="0"/>
              <a:t>метрика, которая показывает </a:t>
            </a:r>
            <a:r>
              <a:rPr lang="ru-RU" b="0" i="0" u="none" strike="noStrike" dirty="0">
                <a:solidFill>
                  <a:srgbClr val="333333"/>
                </a:solidFill>
                <a:effectLst/>
                <a:latin typeface="YS Text"/>
              </a:rPr>
              <a:t>распределения смещений границ </a:t>
            </a:r>
            <a:r>
              <a:rPr lang="en-GB" b="0" i="0" u="none" strike="noStrike" dirty="0">
                <a:solidFill>
                  <a:srgbClr val="333333"/>
                </a:solidFill>
                <a:effectLst/>
                <a:latin typeface="YS Text"/>
              </a:rPr>
              <a:t>boxes, </a:t>
            </a:r>
            <a:r>
              <a:rPr lang="ru-RU" b="0" i="0" u="none" strike="noStrike" dirty="0">
                <a:solidFill>
                  <a:srgbClr val="333333"/>
                </a:solidFill>
                <a:effectLst/>
                <a:latin typeface="YS Text"/>
              </a:rPr>
              <a:t>а не напрямую их значения. </a:t>
            </a:r>
            <a:endParaRPr lang="en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7ED396-36F0-1776-BAD3-F82E37E72DB6}"/>
              </a:ext>
            </a:extLst>
          </p:cNvPr>
          <p:cNvSpPr txBox="1"/>
          <p:nvPr/>
        </p:nvSpPr>
        <p:spPr>
          <a:xfrm>
            <a:off x="844826" y="5413213"/>
            <a:ext cx="3085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</a:t>
            </a:r>
            <a:r>
              <a:rPr lang="en-RU" b="1" dirty="0"/>
              <a:t>ox_loss</a:t>
            </a:r>
            <a:r>
              <a:rPr lang="en-RU" dirty="0"/>
              <a:t> - </a:t>
            </a:r>
            <a:r>
              <a:rPr lang="ru-RU" dirty="0"/>
              <a:t>метрика, которая измеряет разницу между предсказанными </a:t>
            </a:r>
            <a:r>
              <a:rPr lang="en-US" dirty="0" err="1"/>
              <a:t>bbox</a:t>
            </a:r>
            <a:r>
              <a:rPr lang="en-US" dirty="0"/>
              <a:t> </a:t>
            </a:r>
            <a:r>
              <a:rPr lang="ru-RU" dirty="0"/>
              <a:t>и фактическими </a:t>
            </a:r>
            <a:r>
              <a:rPr lang="en-US" dirty="0" err="1"/>
              <a:t>bbox</a:t>
            </a:r>
            <a:r>
              <a:rPr lang="en-US" dirty="0"/>
              <a:t> </a:t>
            </a:r>
            <a:r>
              <a:rPr lang="ru-RU" dirty="0"/>
              <a:t>объектов в обучающих данных</a:t>
            </a:r>
            <a:endParaRPr lang="en-RU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4F526DF-EC25-AE94-C6C0-1797A648C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3700" y="4547491"/>
            <a:ext cx="9701632" cy="26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3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52E4239-0BC0-40B4-E55A-2B74423E7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8275D465-8EF7-9DC3-F31E-7CB9B23363B1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Обучение моделей </a:t>
            </a:r>
            <a:endParaRPr lang="en-US" sz="32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4DB68738-B121-E4EC-4632-51095209EE35}"/>
              </a:ext>
            </a:extLst>
          </p:cNvPr>
          <p:cNvSpPr/>
          <p:nvPr/>
        </p:nvSpPr>
        <p:spPr>
          <a:xfrm>
            <a:off x="12545454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</a:t>
            </a: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8</a:t>
            </a:r>
            <a:endParaRPr lang="en-US" sz="3200" b="1" kern="0" spc="-97" dirty="0">
              <a:solidFill>
                <a:srgbClr val="000000"/>
              </a:solidFill>
              <a:ea typeface="Inter Bold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60F10D-53BA-D205-A8DD-D885DD65DCB1}"/>
              </a:ext>
            </a:extLst>
          </p:cNvPr>
          <p:cNvSpPr txBox="1"/>
          <p:nvPr/>
        </p:nvSpPr>
        <p:spPr>
          <a:xfrm>
            <a:off x="805070" y="1062061"/>
            <a:ext cx="756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Обучение на </a:t>
            </a:r>
            <a:r>
              <a:rPr lang="ru-RU" b="1" dirty="0"/>
              <a:t>4 эпохах </a:t>
            </a:r>
            <a:r>
              <a:rPr lang="ru-RU" dirty="0"/>
              <a:t>заняло порядка </a:t>
            </a:r>
            <a:r>
              <a:rPr lang="en-US" b="1" dirty="0"/>
              <a:t>3</a:t>
            </a:r>
            <a:r>
              <a:rPr lang="ru-RU" b="1" dirty="0"/>
              <a:t> часов </a:t>
            </a:r>
            <a:r>
              <a:rPr lang="ru-RU" dirty="0"/>
              <a:t>на нашем датасете на </a:t>
            </a:r>
            <a:r>
              <a:rPr lang="en-US" b="1" dirty="0"/>
              <a:t>MPS</a:t>
            </a:r>
            <a:endParaRPr lang="en-RU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49513F-70DB-56E2-A5CE-B2C65148B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700" y="1739561"/>
            <a:ext cx="9701631" cy="24997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BA9BE4F-14DB-055A-6CEC-566815EBE522}"/>
              </a:ext>
            </a:extLst>
          </p:cNvPr>
          <p:cNvSpPr txBox="1"/>
          <p:nvPr/>
        </p:nvSpPr>
        <p:spPr>
          <a:xfrm>
            <a:off x="799640" y="3786127"/>
            <a:ext cx="3130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</a:t>
            </a:r>
            <a:r>
              <a:rPr lang="en-RU" b="1" dirty="0"/>
              <a:t>ls_loss</a:t>
            </a:r>
            <a:r>
              <a:rPr lang="en-RU" dirty="0"/>
              <a:t> - </a:t>
            </a:r>
            <a:r>
              <a:rPr lang="ru-RU" dirty="0"/>
              <a:t>метрика, которая показывает количество ошибок в обнаруженных классах объектов</a:t>
            </a:r>
            <a:endParaRPr lang="en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B1BC38-48A2-6FC4-1996-1B768834B8BC}"/>
              </a:ext>
            </a:extLst>
          </p:cNvPr>
          <p:cNvSpPr txBox="1"/>
          <p:nvPr/>
        </p:nvSpPr>
        <p:spPr>
          <a:xfrm>
            <a:off x="799640" y="2159042"/>
            <a:ext cx="3130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Dfl</a:t>
            </a:r>
            <a:r>
              <a:rPr lang="en-RU" b="1" dirty="0"/>
              <a:t>_loss</a:t>
            </a:r>
            <a:r>
              <a:rPr lang="en-RU" dirty="0"/>
              <a:t> - </a:t>
            </a:r>
            <a:r>
              <a:rPr lang="ru-RU" dirty="0"/>
              <a:t>метрика, которая показывает </a:t>
            </a:r>
            <a:r>
              <a:rPr lang="ru-RU" b="0" i="0" u="none" strike="noStrike" dirty="0">
                <a:solidFill>
                  <a:srgbClr val="333333"/>
                </a:solidFill>
                <a:effectLst/>
                <a:latin typeface="YS Text"/>
              </a:rPr>
              <a:t>распределения смещений границ </a:t>
            </a:r>
            <a:r>
              <a:rPr lang="en-GB" b="0" i="0" u="none" strike="noStrike" dirty="0">
                <a:solidFill>
                  <a:srgbClr val="333333"/>
                </a:solidFill>
                <a:effectLst/>
                <a:latin typeface="YS Text"/>
              </a:rPr>
              <a:t>boxes, </a:t>
            </a:r>
            <a:r>
              <a:rPr lang="ru-RU" b="0" i="0" u="none" strike="noStrike" dirty="0">
                <a:solidFill>
                  <a:srgbClr val="333333"/>
                </a:solidFill>
                <a:effectLst/>
                <a:latin typeface="YS Text"/>
              </a:rPr>
              <a:t>а не напрямую их значения. </a:t>
            </a:r>
            <a:endParaRPr lang="en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39A080-1543-6421-157C-7262F12D3157}"/>
              </a:ext>
            </a:extLst>
          </p:cNvPr>
          <p:cNvSpPr txBox="1"/>
          <p:nvPr/>
        </p:nvSpPr>
        <p:spPr>
          <a:xfrm>
            <a:off x="844826" y="5413213"/>
            <a:ext cx="3085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B</a:t>
            </a:r>
            <a:r>
              <a:rPr lang="en-RU" b="1" dirty="0"/>
              <a:t>ox_loss</a:t>
            </a:r>
            <a:r>
              <a:rPr lang="en-RU" dirty="0"/>
              <a:t> - </a:t>
            </a:r>
            <a:r>
              <a:rPr lang="ru-RU" dirty="0"/>
              <a:t>метрика, которая измеряет разницу между предсказанными </a:t>
            </a:r>
            <a:r>
              <a:rPr lang="en-US" dirty="0" err="1"/>
              <a:t>bbox</a:t>
            </a:r>
            <a:r>
              <a:rPr lang="en-US" dirty="0"/>
              <a:t> </a:t>
            </a:r>
            <a:r>
              <a:rPr lang="ru-RU" dirty="0"/>
              <a:t>и фактическими </a:t>
            </a:r>
            <a:r>
              <a:rPr lang="en-US" dirty="0" err="1"/>
              <a:t>bbox</a:t>
            </a:r>
            <a:r>
              <a:rPr lang="en-US" dirty="0"/>
              <a:t> </a:t>
            </a:r>
            <a:r>
              <a:rPr lang="ru-RU" dirty="0"/>
              <a:t>объектов в обучающих данных</a:t>
            </a:r>
            <a:endParaRPr lang="en-R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DA96CE-2C3F-3DC1-CA7B-22FD84574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3696" y="1731433"/>
            <a:ext cx="9701631" cy="25160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18E1F3-2390-2ACA-CF10-AB878EC22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3697" y="4547491"/>
            <a:ext cx="9701631" cy="26299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55106B-A4AA-BE63-8BEF-414BEF418D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3696" y="4547490"/>
            <a:ext cx="9701631" cy="258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7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2D77115-1CB9-72F9-E491-3D2A9C2F5E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D00996C-5607-2BDB-9036-9ED4B7B4A342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Обучение моделей </a:t>
            </a:r>
            <a:endParaRPr lang="en-US" sz="32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013B54C3-1314-2035-274A-937930DE5250}"/>
              </a:ext>
            </a:extLst>
          </p:cNvPr>
          <p:cNvSpPr/>
          <p:nvPr/>
        </p:nvSpPr>
        <p:spPr>
          <a:xfrm>
            <a:off x="12545454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07044-85E2-7A77-C653-298361867EEB}"/>
              </a:ext>
            </a:extLst>
          </p:cNvPr>
          <p:cNvSpPr txBox="1"/>
          <p:nvPr/>
        </p:nvSpPr>
        <p:spPr>
          <a:xfrm>
            <a:off x="805070" y="1062061"/>
            <a:ext cx="984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Подбор </a:t>
            </a:r>
            <a:r>
              <a:rPr lang="ru-RU" dirty="0" err="1"/>
              <a:t>гиперпараметров</a:t>
            </a:r>
            <a:r>
              <a:rPr lang="ru-RU" dirty="0"/>
              <a:t>: </a:t>
            </a:r>
            <a:r>
              <a:rPr lang="en-US" b="1" dirty="0" err="1"/>
              <a:t>IoU</a:t>
            </a:r>
            <a:r>
              <a:rPr lang="en-US" dirty="0"/>
              <a:t> (intersection over union) threshold and </a:t>
            </a:r>
            <a:r>
              <a:rPr lang="en-US" b="1" dirty="0"/>
              <a:t>score</a:t>
            </a:r>
            <a:r>
              <a:rPr lang="en-US" dirty="0"/>
              <a:t> threshold </a:t>
            </a:r>
            <a:r>
              <a:rPr lang="ru-RU" dirty="0"/>
              <a:t>на валидации</a:t>
            </a:r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697CA0-7845-C58B-8B6F-242D66583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70" y="1786470"/>
            <a:ext cx="6061212" cy="30588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AC32E6-0359-7898-945C-3317EF1D5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0392" y="1786470"/>
            <a:ext cx="6061212" cy="3030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287F70C-B5FF-5D0A-75B1-70DAF5A39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4594" y="4926253"/>
            <a:ext cx="6061212" cy="30337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C4927B5-128B-FEE2-5C08-AA07CC3712FB}"/>
              </a:ext>
            </a:extLst>
          </p:cNvPr>
          <p:cNvSpPr txBox="1"/>
          <p:nvPr/>
        </p:nvSpPr>
        <p:spPr>
          <a:xfrm>
            <a:off x="805071" y="5686480"/>
            <a:ext cx="2713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Подбирал параметры по метрикам: </a:t>
            </a:r>
          </a:p>
          <a:p>
            <a:endParaRPr lang="en-US" dirty="0"/>
          </a:p>
          <a:p>
            <a:r>
              <a:rPr lang="en-US" dirty="0"/>
              <a:t>precision, recall, </a:t>
            </a:r>
            <a:r>
              <a:rPr lang="en-US" dirty="0" err="1"/>
              <a:t>IoU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FBF96D-EF00-36C5-10D4-22CAB0A80A25}"/>
              </a:ext>
            </a:extLst>
          </p:cNvPr>
          <p:cNvSpPr txBox="1"/>
          <p:nvPr/>
        </p:nvSpPr>
        <p:spPr>
          <a:xfrm>
            <a:off x="11111947" y="5150467"/>
            <a:ext cx="27133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Наилучшие показатели при: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iou</a:t>
            </a:r>
            <a:r>
              <a:rPr lang="en-US" dirty="0"/>
              <a:t> = 0.3, score = 0.1 / 0.3</a:t>
            </a:r>
          </a:p>
          <a:p>
            <a:r>
              <a:rPr lang="en-US" dirty="0"/>
              <a:t>- </a:t>
            </a:r>
            <a:r>
              <a:rPr lang="en-US" dirty="0" err="1"/>
              <a:t>iou</a:t>
            </a:r>
            <a:r>
              <a:rPr lang="en-US" dirty="0"/>
              <a:t> = 0.5, score = 0.1 / 0.3</a:t>
            </a:r>
          </a:p>
          <a:p>
            <a:endParaRPr lang="en-US" dirty="0"/>
          </a:p>
          <a:p>
            <a:r>
              <a:rPr lang="ru-RU" dirty="0"/>
              <a:t>Так как метрики близки, то лучше взять более строгие параметры: </a:t>
            </a:r>
          </a:p>
          <a:p>
            <a:r>
              <a:rPr lang="en-US" dirty="0" err="1"/>
              <a:t>iou</a:t>
            </a:r>
            <a:r>
              <a:rPr lang="en-US" dirty="0"/>
              <a:t> = 0.5, score = 0.2</a:t>
            </a:r>
          </a:p>
        </p:txBody>
      </p:sp>
    </p:spTree>
    <p:extLst>
      <p:ext uri="{BB962C8B-B14F-4D97-AF65-F5344CB8AC3E}">
        <p14:creationId xmlns:p14="http://schemas.microsoft.com/office/powerpoint/2010/main" val="328310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39DCD8B-001D-ED47-2AB9-1E41F9DDB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DC858F5-78BA-129D-93B2-65B01AAB357B}"/>
              </a:ext>
            </a:extLst>
          </p:cNvPr>
          <p:cNvSpPr/>
          <p:nvPr/>
        </p:nvSpPr>
        <p:spPr>
          <a:xfrm>
            <a:off x="525733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ru-RU" sz="3200" b="1" kern="0" spc="-97" dirty="0">
                <a:solidFill>
                  <a:srgbClr val="000000"/>
                </a:solidFill>
                <a:ea typeface="Inter Bold" pitchFamily="34" charset="-122"/>
              </a:rPr>
              <a:t>Обучение моделей </a:t>
            </a:r>
            <a:endParaRPr lang="en-US" sz="32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AF7E8065-9545-B884-40C9-8A31E2C762F4}"/>
              </a:ext>
            </a:extLst>
          </p:cNvPr>
          <p:cNvSpPr/>
          <p:nvPr/>
        </p:nvSpPr>
        <p:spPr>
          <a:xfrm>
            <a:off x="12545454" y="430566"/>
            <a:ext cx="5767030" cy="513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kern="0" spc="-97" dirty="0">
                <a:solidFill>
                  <a:srgbClr val="000000"/>
                </a:solidFill>
                <a:ea typeface="Inter Bold" pitchFamily="34" charset="-122"/>
              </a:rPr>
              <a:t>YOLO 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E3F99F-9F0D-DAD8-8524-6EBAFA13293D}"/>
              </a:ext>
            </a:extLst>
          </p:cNvPr>
          <p:cNvSpPr txBox="1"/>
          <p:nvPr/>
        </p:nvSpPr>
        <p:spPr>
          <a:xfrm>
            <a:off x="805070" y="1062061"/>
            <a:ext cx="984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Подбор </a:t>
            </a:r>
            <a:r>
              <a:rPr lang="ru-RU" dirty="0" err="1"/>
              <a:t>гиперпараметров</a:t>
            </a:r>
            <a:r>
              <a:rPr lang="ru-RU" dirty="0"/>
              <a:t>: </a:t>
            </a:r>
            <a:r>
              <a:rPr lang="en-US" b="1" dirty="0" err="1"/>
              <a:t>IoU</a:t>
            </a:r>
            <a:r>
              <a:rPr lang="en-US" dirty="0"/>
              <a:t> (intersection over union) threshold and </a:t>
            </a:r>
            <a:r>
              <a:rPr lang="en-US" b="1" dirty="0"/>
              <a:t>score</a:t>
            </a:r>
            <a:r>
              <a:rPr lang="en-US" dirty="0"/>
              <a:t> threshold </a:t>
            </a:r>
            <a:r>
              <a:rPr lang="ru-RU" dirty="0"/>
              <a:t>на валидации</a:t>
            </a:r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BF0D7E-E754-F830-6A85-C2B5C8EC4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70" y="1786470"/>
            <a:ext cx="6061212" cy="30588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762F20-6ACE-AF3E-81B3-2EE0DBBE5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0392" y="1786470"/>
            <a:ext cx="6061212" cy="30306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FEB12B-E44F-FA8A-8EBB-80662DFCC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4594" y="4926253"/>
            <a:ext cx="6061212" cy="30337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CD174AC-13CC-5F04-A23A-199E2E9AE48B}"/>
              </a:ext>
            </a:extLst>
          </p:cNvPr>
          <p:cNvSpPr txBox="1"/>
          <p:nvPr/>
        </p:nvSpPr>
        <p:spPr>
          <a:xfrm>
            <a:off x="805071" y="5686480"/>
            <a:ext cx="2713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Подбирал параметры по метрикам: </a:t>
            </a:r>
          </a:p>
          <a:p>
            <a:endParaRPr lang="en-US" dirty="0"/>
          </a:p>
          <a:p>
            <a:r>
              <a:rPr lang="en-US" dirty="0"/>
              <a:t>precision, recall, </a:t>
            </a:r>
            <a:r>
              <a:rPr lang="en-US" dirty="0" err="1"/>
              <a:t>IoU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DD852B-D53B-9EE6-4A89-8F10B942CC85}"/>
              </a:ext>
            </a:extLst>
          </p:cNvPr>
          <p:cNvSpPr txBox="1"/>
          <p:nvPr/>
        </p:nvSpPr>
        <p:spPr>
          <a:xfrm>
            <a:off x="11111947" y="5150467"/>
            <a:ext cx="27133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Наилучшие показатели при: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iou</a:t>
            </a:r>
            <a:r>
              <a:rPr lang="en-US" dirty="0"/>
              <a:t> = 0.3, score = 0.1 / 0.3</a:t>
            </a:r>
          </a:p>
          <a:p>
            <a:r>
              <a:rPr lang="en-US" dirty="0"/>
              <a:t>- </a:t>
            </a:r>
            <a:r>
              <a:rPr lang="en-US" dirty="0" err="1"/>
              <a:t>iou</a:t>
            </a:r>
            <a:r>
              <a:rPr lang="en-US" dirty="0"/>
              <a:t> = 0.5, score = 0.1 / 0.3</a:t>
            </a:r>
          </a:p>
          <a:p>
            <a:endParaRPr lang="en-US" dirty="0"/>
          </a:p>
          <a:p>
            <a:r>
              <a:rPr lang="ru-RU" dirty="0"/>
              <a:t>Так как метрики близки, то лучше взять более строгие параметры: </a:t>
            </a:r>
          </a:p>
          <a:p>
            <a:r>
              <a:rPr lang="en-US" dirty="0" err="1"/>
              <a:t>iou</a:t>
            </a:r>
            <a:r>
              <a:rPr lang="en-US" dirty="0"/>
              <a:t> = 0.5, score = 0.2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EE9719-5E3B-33EB-0F4D-9D0E91D484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806" y="1785519"/>
            <a:ext cx="6066476" cy="3030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E459C2-61E1-EABC-7F3E-032B80212E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94578" y="1786470"/>
            <a:ext cx="6061212" cy="30682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91CFE0-7417-BAAD-ED00-62BDE92E16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4594" y="4925304"/>
            <a:ext cx="6061212" cy="307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22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803</Words>
  <Application>Microsoft Macintosh PowerPoint</Application>
  <PresentationFormat>Custom</PresentationFormat>
  <Paragraphs>122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Google Sans</vt:lpstr>
      <vt:lpstr>Inter</vt:lpstr>
      <vt:lpstr>Inter Bold</vt:lpstr>
      <vt:lpstr>YS Text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РУСЛАН КАНДЕЛОВ</cp:lastModifiedBy>
  <cp:revision>19</cp:revision>
  <dcterms:created xsi:type="dcterms:W3CDTF">2025-02-06T15:53:03Z</dcterms:created>
  <dcterms:modified xsi:type="dcterms:W3CDTF">2025-03-21T12:01:49Z</dcterms:modified>
</cp:coreProperties>
</file>